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62" r:id="rId2"/>
  </p:sldMasterIdLst>
  <p:notesMasterIdLst>
    <p:notesMasterId r:id="rId37"/>
  </p:notesMasterIdLst>
  <p:handoutMasterIdLst>
    <p:handoutMasterId r:id="rId38"/>
  </p:handoutMasterIdLst>
  <p:sldIdLst>
    <p:sldId id="485" r:id="rId3"/>
    <p:sldId id="488" r:id="rId4"/>
    <p:sldId id="489" r:id="rId5"/>
    <p:sldId id="490" r:id="rId6"/>
    <p:sldId id="491" r:id="rId7"/>
    <p:sldId id="498" r:id="rId8"/>
    <p:sldId id="496" r:id="rId9"/>
    <p:sldId id="517" r:id="rId10"/>
    <p:sldId id="518" r:id="rId11"/>
    <p:sldId id="523" r:id="rId12"/>
    <p:sldId id="492" r:id="rId13"/>
    <p:sldId id="493" r:id="rId14"/>
    <p:sldId id="519" r:id="rId15"/>
    <p:sldId id="494" r:id="rId16"/>
    <p:sldId id="495" r:id="rId17"/>
    <p:sldId id="499" r:id="rId18"/>
    <p:sldId id="500" r:id="rId19"/>
    <p:sldId id="501" r:id="rId20"/>
    <p:sldId id="520" r:id="rId21"/>
    <p:sldId id="503" r:id="rId22"/>
    <p:sldId id="521" r:id="rId23"/>
    <p:sldId id="504" r:id="rId24"/>
    <p:sldId id="505" r:id="rId25"/>
    <p:sldId id="506" r:id="rId26"/>
    <p:sldId id="509" r:id="rId27"/>
    <p:sldId id="510" r:id="rId28"/>
    <p:sldId id="511" r:id="rId29"/>
    <p:sldId id="512" r:id="rId30"/>
    <p:sldId id="513" r:id="rId31"/>
    <p:sldId id="514" r:id="rId32"/>
    <p:sldId id="507" r:id="rId33"/>
    <p:sldId id="522" r:id="rId34"/>
    <p:sldId id="508" r:id="rId35"/>
    <p:sldId id="515" r:id="rId36"/>
  </p:sldIdLst>
  <p:sldSz cx="9144000" cy="6858000" type="screen4x3"/>
  <p:notesSz cx="6808788" cy="994092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 userDrawn="1">
          <p15:clr>
            <a:srgbClr val="A4A3A4"/>
          </p15:clr>
        </p15:guide>
        <p15:guide id="2" pos="2145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99"/>
    <a:srgbClr val="0066CC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handoutView">
  <p:normalViewPr>
    <p:restoredLeft sz="21534" autoAdjust="0"/>
    <p:restoredTop sz="90929"/>
  </p:normalViewPr>
  <p:slideViewPr>
    <p:cSldViewPr>
      <p:cViewPr varScale="1">
        <p:scale>
          <a:sx n="85" d="100"/>
          <a:sy n="85" d="100"/>
        </p:scale>
        <p:origin x="717" y="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3152"/>
    </p:cViewPr>
  </p:sorterViewPr>
  <p:notesViewPr>
    <p:cSldViewPr>
      <p:cViewPr>
        <p:scale>
          <a:sx n="62" d="100"/>
          <a:sy n="62" d="100"/>
        </p:scale>
        <p:origin x="2724" y="126"/>
      </p:cViewPr>
      <p:guideLst>
        <p:guide orient="horz" pos="3131"/>
        <p:guide pos="214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microsoft.com/office/2016/11/relationships/changesInfo" Target="changesInfos/changesInfo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ny duffy" userId="67ec11db5d47a62a" providerId="LiveId" clId="{96ADA12B-C855-46A0-9CFF-6F1D8BD7FB71}"/>
    <pc:docChg chg="custSel modMainMaster modHandout">
      <pc:chgData name="tony duffy" userId="67ec11db5d47a62a" providerId="LiveId" clId="{96ADA12B-C855-46A0-9CFF-6F1D8BD7FB71}" dt="2023-10-12T15:08:45.026" v="32" actId="20577"/>
      <pc:docMkLst>
        <pc:docMk/>
      </pc:docMkLst>
      <pc:sldMasterChg chg="delSp modSp mod">
        <pc:chgData name="tony duffy" userId="67ec11db5d47a62a" providerId="LiveId" clId="{96ADA12B-C855-46A0-9CFF-6F1D8BD7FB71}" dt="2023-10-12T15:08:16.483" v="1" actId="478"/>
        <pc:sldMasterMkLst>
          <pc:docMk/>
          <pc:sldMasterMk cId="0" sldId="2147483648"/>
        </pc:sldMasterMkLst>
        <pc:graphicFrameChg chg="del mod">
          <ac:chgData name="tony duffy" userId="67ec11db5d47a62a" providerId="LiveId" clId="{96ADA12B-C855-46A0-9CFF-6F1D8BD7FB71}" dt="2023-10-12T15:08:16.483" v="1" actId="478"/>
          <ac:graphicFrameMkLst>
            <pc:docMk/>
            <pc:sldMasterMk cId="0" sldId="2147483648"/>
            <ac:graphicFrameMk id="239617" creationId="{00000000-0000-0000-0000-000000000000}"/>
          </ac:graphicFrameMkLst>
        </pc:graphicFrame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1131886\Desktop\Blank.xls" TargetMode="External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Budget!$C$30</c:f>
              <c:strCache>
                <c:ptCount val="1"/>
                <c:pt idx="0">
                  <c:v>set 1</c:v>
                </c:pt>
              </c:strCache>
            </c:strRef>
          </c:tx>
          <c:invertIfNegative val="0"/>
          <c:cat>
            <c:strRef>
              <c:f>Budget!$B$31:$B$35</c:f>
              <c:strCache>
                <c:ptCount val="5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</c:strCache>
            </c:strRef>
          </c:cat>
          <c:val>
            <c:numRef>
              <c:f>Budget!$C$31:$C$35</c:f>
              <c:numCache>
                <c:formatCode>General</c:formatCode>
                <c:ptCount val="5"/>
                <c:pt idx="0">
                  <c:v>10</c:v>
                </c:pt>
                <c:pt idx="1">
                  <c:v>12</c:v>
                </c:pt>
                <c:pt idx="2">
                  <c:v>5</c:v>
                </c:pt>
                <c:pt idx="3">
                  <c:v>8</c:v>
                </c:pt>
                <c:pt idx="4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71-484F-8CA1-C7377A633869}"/>
            </c:ext>
          </c:extLst>
        </c:ser>
        <c:ser>
          <c:idx val="1"/>
          <c:order val="1"/>
          <c:tx>
            <c:strRef>
              <c:f>Budget!$D$30</c:f>
              <c:strCache>
                <c:ptCount val="1"/>
                <c:pt idx="0">
                  <c:v>Set 2</c:v>
                </c:pt>
              </c:strCache>
            </c:strRef>
          </c:tx>
          <c:invertIfNegative val="0"/>
          <c:cat>
            <c:strRef>
              <c:f>Budget!$B$31:$B$35</c:f>
              <c:strCache>
                <c:ptCount val="5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</c:strCache>
            </c:strRef>
          </c:cat>
          <c:val>
            <c:numRef>
              <c:f>Budget!$D$31:$D$35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9</c:v>
                </c:pt>
                <c:pt idx="3">
                  <c:v>7</c:v>
                </c:pt>
                <c:pt idx="4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71-484F-8CA1-C7377A6338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81758536"/>
        <c:axId val="381756968"/>
      </c:barChart>
      <c:catAx>
        <c:axId val="38175853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381756968"/>
        <c:crosses val="autoZero"/>
        <c:auto val="1"/>
        <c:lblAlgn val="ctr"/>
        <c:lblOffset val="100"/>
        <c:noMultiLvlLbl val="0"/>
      </c:catAx>
      <c:valAx>
        <c:axId val="38175696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38175853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Line 8"/>
          <p:cNvSpPr>
            <a:spLocks noChangeShapeType="1"/>
          </p:cNvSpPr>
          <p:nvPr/>
        </p:nvSpPr>
        <p:spPr bwMode="auto">
          <a:xfrm>
            <a:off x="529573" y="828411"/>
            <a:ext cx="5825297" cy="0"/>
          </a:xfrm>
          <a:prstGeom prst="line">
            <a:avLst/>
          </a:prstGeom>
          <a:noFill/>
          <a:ln w="38100">
            <a:solidFill>
              <a:srgbClr val="006699"/>
            </a:solidFill>
            <a:round/>
            <a:headEnd/>
            <a:tailEnd/>
          </a:ln>
          <a:effectLst/>
        </p:spPr>
        <p:txBody>
          <a:bodyPr wrap="none" lIns="95699" tIns="47850" rIns="95699" bIns="47850" anchor="ctr"/>
          <a:lstStyle/>
          <a:p>
            <a:endParaRPr lang="en-GB"/>
          </a:p>
        </p:txBody>
      </p:sp>
      <p:sp>
        <p:nvSpPr>
          <p:cNvPr id="3083" name="Line 11"/>
          <p:cNvSpPr>
            <a:spLocks noChangeShapeType="1"/>
          </p:cNvSpPr>
          <p:nvPr/>
        </p:nvSpPr>
        <p:spPr bwMode="auto">
          <a:xfrm>
            <a:off x="529572" y="9278197"/>
            <a:ext cx="5749644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lIns="95699" tIns="47850" rIns="95699" bIns="47850" anchor="ctr"/>
          <a:lstStyle/>
          <a:p>
            <a:endParaRPr lang="en-GB"/>
          </a:p>
        </p:txBody>
      </p:sp>
      <p:pic>
        <p:nvPicPr>
          <p:cNvPr id="6" name="Picture 5" descr="DPP Skillnet Logo final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63168" y="195158"/>
            <a:ext cx="1172625" cy="590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544743" y="195157"/>
            <a:ext cx="3261412" cy="497046"/>
          </a:xfrm>
          <a:prstGeom prst="rect">
            <a:avLst/>
          </a:prstGeom>
        </p:spPr>
        <p:txBody>
          <a:bodyPr vert="horz" lIns="95699" tIns="47850" rIns="95699" bIns="47850" rtlCol="0"/>
          <a:lstStyle>
            <a:lvl1pPr algn="l">
              <a:defRPr sz="1300"/>
            </a:lvl1pPr>
          </a:lstStyle>
          <a:p>
            <a:r>
              <a:rPr lang="en-GB" sz="2500" dirty="0">
                <a:solidFill>
                  <a:schemeClr val="accent2">
                    <a:lumMod val="75000"/>
                  </a:schemeClr>
                </a:solidFill>
              </a:rPr>
              <a:t>Data Analysis 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"/>
          </p:nvPr>
        </p:nvSpPr>
        <p:spPr>
          <a:xfrm>
            <a:off x="544743" y="9276066"/>
            <a:ext cx="2046060" cy="497046"/>
          </a:xfrm>
          <a:prstGeom prst="rect">
            <a:avLst/>
          </a:prstGeom>
        </p:spPr>
        <p:txBody>
          <a:bodyPr vert="horz" lIns="95699" tIns="47850" rIns="95699" bIns="47850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"/>
          </p:nvPr>
        </p:nvSpPr>
        <p:spPr>
          <a:xfrm>
            <a:off x="4262289" y="9276066"/>
            <a:ext cx="2021089" cy="497046"/>
          </a:xfrm>
          <a:prstGeom prst="rect">
            <a:avLst/>
          </a:prstGeom>
        </p:spPr>
        <p:txBody>
          <a:bodyPr vert="horz" lIns="95699" tIns="47850" rIns="95699" bIns="47850" rtlCol="0" anchor="b"/>
          <a:lstStyle>
            <a:lvl1pPr algn="r">
              <a:defRPr sz="1300"/>
            </a:lvl1pPr>
          </a:lstStyle>
          <a:p>
            <a:r>
              <a:rPr lang="en-GB"/>
              <a:t>          </a:t>
            </a:r>
            <a:r>
              <a:rPr lang="en-GB" dirty="0"/>
              <a:t>Page No. </a:t>
            </a:r>
            <a:fld id="{E135BE48-97EC-4264-AE86-3211602C869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6551584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0475" cy="497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99" tIns="47850" rIns="95699" bIns="47850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endParaRPr lang="en-GB" dirty="0"/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8314" y="0"/>
            <a:ext cx="2950475" cy="497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99" tIns="47850" rIns="95699" bIns="47850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endParaRPr lang="en-GB" dirty="0"/>
          </a:p>
        </p:txBody>
      </p:sp>
      <p:sp>
        <p:nvSpPr>
          <p:cNvPr id="819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6125"/>
            <a:ext cx="4967288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7839" y="4721940"/>
            <a:ext cx="4993111" cy="4473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99" tIns="47850" rIns="95699" bIns="478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19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879"/>
            <a:ext cx="2950475" cy="497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99" tIns="47850" rIns="95699" bIns="47850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r>
              <a:rPr lang="pl-PL"/>
              <a:t>Tony Duffy 028 8676 8141</a:t>
            </a:r>
            <a:endParaRPr lang="en-GB"/>
          </a:p>
        </p:txBody>
      </p:sp>
      <p:sp>
        <p:nvSpPr>
          <p:cNvPr id="819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8314" y="9443879"/>
            <a:ext cx="2950475" cy="497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99" tIns="47850" rIns="95699" bIns="47850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14E47859-F86C-46B2-A017-665AA03D4766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54112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37229" indent="-2835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34199" indent="-22684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87878" indent="-22684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41558" indent="-22684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95238" indent="-22684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48917" indent="-22684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02597" indent="-22684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56276" indent="-22684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A990FB6-61BD-490F-A35F-6A9E195551E0}" type="slidenum">
              <a:rPr lang="en-GB" altLang="en-US" sz="1200"/>
              <a:pPr/>
              <a:t>1</a:t>
            </a:fld>
            <a:endParaRPr lang="en-GB" altLang="en-US" sz="120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210786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/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B80DF5B-DFE3-4B62-BC94-70AFDCC96FF1}" type="slidenum">
              <a:rPr lang="en-GB" altLang="en-US" sz="1200"/>
              <a:pPr/>
              <a:t>2</a:t>
            </a:fld>
            <a:endParaRPr lang="en-GB" altLang="en-US" sz="1200"/>
          </a:p>
        </p:txBody>
      </p:sp>
    </p:spTree>
    <p:extLst>
      <p:ext uri="{BB962C8B-B14F-4D97-AF65-F5344CB8AC3E}">
        <p14:creationId xmlns:p14="http://schemas.microsoft.com/office/powerpoint/2010/main" val="652712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3178820" y="6165304"/>
            <a:ext cx="2743944" cy="671561"/>
          </a:xfrm>
        </p:spPr>
        <p:txBody>
          <a:bodyPr/>
          <a:lstStyle/>
          <a:p>
            <a:r>
              <a:rPr lang="en-GB" dirty="0"/>
              <a:t>Tony Duffy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1" y="914400"/>
            <a:ext cx="19431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1" y="914400"/>
            <a:ext cx="5676900" cy="4953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144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2209800"/>
            <a:ext cx="3810000" cy="3657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2209800"/>
            <a:ext cx="3810000" cy="3657600"/>
          </a:xfrm>
        </p:spPr>
        <p:txBody>
          <a:bodyPr/>
          <a:lstStyle/>
          <a:p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0"/>
            <a:ext cx="38100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09800"/>
            <a:ext cx="38100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dirty="0"/>
              <a:t>Tony Duffy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Tony Duffy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October 2014 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dirty="0"/>
              <a:t>Tony Duffy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9144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209800"/>
            <a:ext cx="777240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2" name="Text Box 8"/>
          <p:cNvSpPr txBox="1">
            <a:spLocks noChangeArrowheads="1"/>
          </p:cNvSpPr>
          <p:nvPr/>
        </p:nvSpPr>
        <p:spPr bwMode="auto">
          <a:xfrm>
            <a:off x="1907704" y="206028"/>
            <a:ext cx="48245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rgbClr val="006699"/>
                </a:solidFill>
              </a:rPr>
              <a:t>Data Analysis </a:t>
            </a:r>
          </a:p>
        </p:txBody>
      </p:sp>
      <p:sp>
        <p:nvSpPr>
          <p:cNvPr id="1034" name="Line 10"/>
          <p:cNvSpPr>
            <a:spLocks noChangeShapeType="1"/>
          </p:cNvSpPr>
          <p:nvPr/>
        </p:nvSpPr>
        <p:spPr bwMode="auto">
          <a:xfrm>
            <a:off x="762000" y="838200"/>
            <a:ext cx="7696200" cy="0"/>
          </a:xfrm>
          <a:prstGeom prst="line">
            <a:avLst/>
          </a:prstGeom>
          <a:noFill/>
          <a:ln w="38100">
            <a:solidFill>
              <a:srgbClr val="006699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1038" name="Line 14"/>
          <p:cNvSpPr>
            <a:spLocks noChangeShapeType="1"/>
          </p:cNvSpPr>
          <p:nvPr/>
        </p:nvSpPr>
        <p:spPr bwMode="auto">
          <a:xfrm>
            <a:off x="685800" y="5867400"/>
            <a:ext cx="7772400" cy="0"/>
          </a:xfrm>
          <a:prstGeom prst="line">
            <a:avLst/>
          </a:prstGeom>
          <a:noFill/>
          <a:ln w="9525">
            <a:solidFill>
              <a:srgbClr val="006699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85800" y="6356350"/>
            <a:ext cx="150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2021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3178820" y="6019800"/>
            <a:ext cx="2743944" cy="8170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l-PL"/>
              <a:t>Tony Duffy</a:t>
            </a:r>
            <a:endParaRPr lang="en-GB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7380312" y="6356351"/>
            <a:ext cx="10732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D601E-0DED-446F-AC3B-8484F01C3BFF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Picture 12" descr="DPP Skillnet Logo final"/>
          <p:cNvPicPr/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611561" y="188641"/>
            <a:ext cx="11811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1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October 2014 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l-PL"/>
              <a:t>Tony Duffy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D7B82-DD54-465E-90F9-C4EA4D8B3A1D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/>
          <a:p>
            <a:r>
              <a:rPr lang="en-GB" altLang="en-US" dirty="0"/>
              <a:t>Data Analysis 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altLang="en-US" dirty="0"/>
              <a:t>Introduction </a:t>
            </a:r>
          </a:p>
        </p:txBody>
      </p:sp>
    </p:spTree>
    <p:extLst>
      <p:ext uri="{BB962C8B-B14F-4D97-AF65-F5344CB8AC3E}">
        <p14:creationId xmlns:p14="http://schemas.microsoft.com/office/powerpoint/2010/main" val="459199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Quality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4400" dirty="0"/>
              <a:t>Poor data in</a:t>
            </a:r>
          </a:p>
          <a:p>
            <a:r>
              <a:rPr lang="en-GB" sz="4400" dirty="0"/>
              <a:t>Poor results out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961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Correlation </a:t>
            </a:r>
          </a:p>
        </p:txBody>
      </p:sp>
      <p:pic>
        <p:nvPicPr>
          <p:cNvPr id="12291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5950" y="2508250"/>
            <a:ext cx="7772400" cy="3065463"/>
          </a:xfrm>
        </p:spPr>
      </p:pic>
      <p:sp>
        <p:nvSpPr>
          <p:cNvPr id="12292" name="Rectangle 3"/>
          <p:cNvSpPr>
            <a:spLocks noChangeArrowheads="1"/>
          </p:cNvSpPr>
          <p:nvPr/>
        </p:nvSpPr>
        <p:spPr bwMode="auto">
          <a:xfrm>
            <a:off x="1258888" y="2276475"/>
            <a:ext cx="6626225" cy="8651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GB" altLang="en-US"/>
          </a:p>
        </p:txBody>
      </p:sp>
      <p:sp>
        <p:nvSpPr>
          <p:cNvPr id="12293" name="Rectangle 4"/>
          <p:cNvSpPr>
            <a:spLocks noChangeArrowheads="1"/>
          </p:cNvSpPr>
          <p:nvPr/>
        </p:nvSpPr>
        <p:spPr bwMode="auto">
          <a:xfrm>
            <a:off x="3059113" y="5229225"/>
            <a:ext cx="3097212" cy="4318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GB" altLang="en-US"/>
          </a:p>
        </p:txBody>
      </p:sp>
      <p:sp>
        <p:nvSpPr>
          <p:cNvPr id="12294" name="Rectangle 5"/>
          <p:cNvSpPr>
            <a:spLocks noChangeArrowheads="1"/>
          </p:cNvSpPr>
          <p:nvPr/>
        </p:nvSpPr>
        <p:spPr bwMode="auto">
          <a:xfrm>
            <a:off x="685800" y="3429000"/>
            <a:ext cx="214313" cy="18002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GB" altLang="en-US"/>
          </a:p>
        </p:txBody>
      </p:sp>
      <p:sp>
        <p:nvSpPr>
          <p:cNvPr id="12295" name="Rectangle 6"/>
          <p:cNvSpPr>
            <a:spLocks noChangeArrowheads="1"/>
          </p:cNvSpPr>
          <p:nvPr/>
        </p:nvSpPr>
        <p:spPr bwMode="auto">
          <a:xfrm>
            <a:off x="8172450" y="3284538"/>
            <a:ext cx="215900" cy="151288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68011875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Correlation </a:t>
            </a:r>
          </a:p>
        </p:txBody>
      </p:sp>
      <p:pic>
        <p:nvPicPr>
          <p:cNvPr id="13315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5800" y="2506663"/>
            <a:ext cx="7772400" cy="3063875"/>
          </a:xfrm>
        </p:spPr>
      </p:pic>
    </p:spTree>
    <p:extLst>
      <p:ext uri="{BB962C8B-B14F-4D97-AF65-F5344CB8AC3E}">
        <p14:creationId xmlns:p14="http://schemas.microsoft.com/office/powerpoint/2010/main" val="3850162912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Correlation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2507801"/>
            <a:ext cx="7772400" cy="306159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824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Demographics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altLang="en-US"/>
              <a:t>Age</a:t>
            </a:r>
          </a:p>
          <a:p>
            <a:r>
              <a:rPr lang="en-GB" altLang="en-US"/>
              <a:t>Gender</a:t>
            </a:r>
          </a:p>
          <a:p>
            <a:r>
              <a:rPr lang="en-GB" altLang="en-US"/>
              <a:t>Religion</a:t>
            </a:r>
          </a:p>
          <a:p>
            <a:r>
              <a:rPr lang="en-GB" altLang="en-US"/>
              <a:t>Income</a:t>
            </a:r>
          </a:p>
          <a:p>
            <a:r>
              <a:rPr lang="en-GB" altLang="en-US"/>
              <a:t>Martial status</a:t>
            </a:r>
          </a:p>
          <a:p>
            <a:r>
              <a:rPr lang="en-GB" altLang="en-US"/>
              <a:t>Education level</a:t>
            </a:r>
          </a:p>
          <a:p>
            <a:r>
              <a:rPr lang="en-GB" altLang="en-US"/>
              <a:t>Household size</a:t>
            </a:r>
          </a:p>
          <a:p>
            <a:endParaRPr lang="en-GB" altLang="en-US"/>
          </a:p>
        </p:txBody>
      </p:sp>
      <p:sp>
        <p:nvSpPr>
          <p:cNvPr id="14340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altLang="en-US"/>
              <a:t>How many relationships can be investigated?</a:t>
            </a:r>
          </a:p>
        </p:txBody>
      </p:sp>
    </p:spTree>
    <p:extLst>
      <p:ext uri="{BB962C8B-B14F-4D97-AF65-F5344CB8AC3E}">
        <p14:creationId xmlns:p14="http://schemas.microsoft.com/office/powerpoint/2010/main" val="402587054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Confidence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defRPr/>
            </a:pPr>
            <a:r>
              <a:rPr lang="en-GB" altLang="en-US" sz="2400" dirty="0"/>
              <a:t>Green Jelly beans linked to Acne.</a:t>
            </a:r>
          </a:p>
          <a:p>
            <a:pPr marL="0" indent="0">
              <a:buFontTx/>
              <a:buNone/>
              <a:defRPr/>
            </a:pPr>
            <a:endParaRPr lang="en-GB" altLang="en-US" sz="2400" dirty="0"/>
          </a:p>
        </p:txBody>
      </p:sp>
      <p:pic>
        <p:nvPicPr>
          <p:cNvPr id="15364" name="Picture 4" descr="C:\Users\1131886\Pictures\untitled11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62538" y="2247900"/>
            <a:ext cx="2981325" cy="3581400"/>
          </a:xfrm>
          <a:noFill/>
        </p:spPr>
      </p:pic>
    </p:spTree>
    <p:extLst>
      <p:ext uri="{BB962C8B-B14F-4D97-AF65-F5344CB8AC3E}">
        <p14:creationId xmlns:p14="http://schemas.microsoft.com/office/powerpoint/2010/main" val="119501852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Variables</a:t>
            </a:r>
          </a:p>
          <a:p>
            <a:pPr marL="914400" lvl="2" indent="0">
              <a:buFontTx/>
              <a:buNone/>
              <a:defRPr/>
            </a:pPr>
            <a:r>
              <a:rPr lang="en-GB" dirty="0"/>
              <a:t>Controlled</a:t>
            </a:r>
          </a:p>
          <a:p>
            <a:pPr marL="914400" lvl="2" indent="0">
              <a:buFontTx/>
              <a:buNone/>
              <a:defRPr/>
            </a:pPr>
            <a:r>
              <a:rPr lang="en-GB" dirty="0"/>
              <a:t>Uncontrolled</a:t>
            </a:r>
          </a:p>
          <a:p>
            <a:pPr marL="914400" lvl="2" indent="0">
              <a:buFontTx/>
              <a:buNone/>
              <a:defRPr/>
            </a:pPr>
            <a:endParaRPr lang="en-GB" dirty="0"/>
          </a:p>
          <a:p>
            <a:pPr marL="914400" lvl="2" indent="0">
              <a:buFontTx/>
              <a:buNone/>
              <a:defRPr/>
            </a:pPr>
            <a:r>
              <a:rPr lang="en-GB" dirty="0"/>
              <a:t>Dependent </a:t>
            </a:r>
          </a:p>
          <a:p>
            <a:pPr marL="914400" lvl="2" indent="0">
              <a:buFontTx/>
              <a:buNone/>
              <a:defRPr/>
            </a:pPr>
            <a:r>
              <a:rPr lang="en-GB" dirty="0"/>
              <a:t>Independent</a:t>
            </a:r>
          </a:p>
          <a:p>
            <a:pPr marL="0" indent="0">
              <a:buFontTx/>
              <a:buNone/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0441653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Data Types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Nominal </a:t>
            </a:r>
          </a:p>
          <a:p>
            <a:r>
              <a:rPr lang="en-GB" altLang="en-US"/>
              <a:t>Ordinal</a:t>
            </a:r>
          </a:p>
          <a:p>
            <a:endParaRPr lang="en-GB" altLang="en-US"/>
          </a:p>
          <a:p>
            <a:r>
              <a:rPr lang="en-GB" altLang="en-US"/>
              <a:t>Interval </a:t>
            </a:r>
          </a:p>
          <a:p>
            <a:r>
              <a:rPr lang="en-GB" altLang="en-US"/>
              <a:t>Ratio </a:t>
            </a:r>
          </a:p>
          <a:p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4538259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Sample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Objectives </a:t>
            </a:r>
          </a:p>
          <a:p>
            <a:pPr marL="742950" lvl="2" indent="-342900">
              <a:defRPr/>
            </a:pPr>
            <a:r>
              <a:rPr lang="en-GB" dirty="0"/>
              <a:t>Difference between A and B</a:t>
            </a:r>
          </a:p>
          <a:p>
            <a:pPr>
              <a:defRPr/>
            </a:pPr>
            <a:r>
              <a:rPr lang="en-GB" dirty="0"/>
              <a:t>Sample size</a:t>
            </a:r>
          </a:p>
          <a:p>
            <a:pPr lvl="2">
              <a:defRPr/>
            </a:pPr>
            <a:r>
              <a:rPr lang="en-GB" dirty="0"/>
              <a:t>Variability in data</a:t>
            </a:r>
          </a:p>
          <a:p>
            <a:pPr lvl="2">
              <a:defRPr/>
            </a:pPr>
            <a:r>
              <a:rPr lang="en-GB" dirty="0"/>
              <a:t>Size of difference</a:t>
            </a:r>
          </a:p>
          <a:p>
            <a:pPr lvl="2">
              <a:defRPr/>
            </a:pPr>
            <a:r>
              <a:rPr lang="en-GB" dirty="0"/>
              <a:t>Confidence level</a:t>
            </a:r>
          </a:p>
          <a:p>
            <a:pPr lvl="2">
              <a:defRPr/>
            </a:pPr>
            <a:r>
              <a:rPr lang="en-GB" dirty="0"/>
              <a:t>Availability </a:t>
            </a:r>
          </a:p>
          <a:p>
            <a:pPr lvl="2">
              <a:defRPr/>
            </a:pPr>
            <a:r>
              <a:rPr lang="en-GB" dirty="0"/>
              <a:t>Cost</a:t>
            </a:r>
          </a:p>
        </p:txBody>
      </p:sp>
    </p:spTree>
    <p:extLst>
      <p:ext uri="{BB962C8B-B14F-4D97-AF65-F5344CB8AC3E}">
        <p14:creationId xmlns:p14="http://schemas.microsoft.com/office/powerpoint/2010/main" val="2828950368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Repeatability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Same result using different technique</a:t>
            </a:r>
          </a:p>
          <a:p>
            <a:r>
              <a:rPr lang="en-GB" dirty="0"/>
              <a:t>Same result different batch</a:t>
            </a:r>
          </a:p>
          <a:p>
            <a:r>
              <a:rPr lang="en-GB" dirty="0"/>
              <a:t>Same result different operator</a:t>
            </a:r>
          </a:p>
          <a:p>
            <a:r>
              <a:rPr lang="en-GB" dirty="0"/>
              <a:t>Same result same process.</a:t>
            </a:r>
          </a:p>
          <a:p>
            <a:r>
              <a:rPr lang="en-GB" dirty="0"/>
              <a:t>Same process - different result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880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5538"/>
            <a:ext cx="7772400" cy="931862"/>
          </a:xfrm>
        </p:spPr>
        <p:txBody>
          <a:bodyPr/>
          <a:lstStyle/>
          <a:p>
            <a:r>
              <a:rPr lang="en-GB" dirty="0"/>
              <a:t>Solo Taxonomy </a:t>
            </a:r>
          </a:p>
        </p:txBody>
      </p:sp>
      <p:pic>
        <p:nvPicPr>
          <p:cNvPr id="7171" name="Picture 2" descr="C:\Users\1131886\Pictures\solo Tax 2.gif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467" y="2209800"/>
            <a:ext cx="5175065" cy="3657600"/>
          </a:xfrm>
          <a:noFill/>
        </p:spPr>
      </p:pic>
      <p:sp>
        <p:nvSpPr>
          <p:cNvPr id="5" name="Rectangle 4"/>
          <p:cNvSpPr/>
          <p:nvPr/>
        </p:nvSpPr>
        <p:spPr bwMode="auto">
          <a:xfrm>
            <a:off x="539750" y="1125538"/>
            <a:ext cx="360363" cy="3959225"/>
          </a:xfrm>
          <a:prstGeom prst="rect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endParaRPr lang="en-GB">
              <a:solidFill>
                <a:schemeClr val="tx1"/>
              </a:solidFill>
            </a:endParaRPr>
          </a:p>
        </p:txBody>
      </p:sp>
      <p:sp>
        <p:nvSpPr>
          <p:cNvPr id="7173" name="Rectangle 5"/>
          <p:cNvSpPr>
            <a:spLocks noChangeArrowheads="1"/>
          </p:cNvSpPr>
          <p:nvPr/>
        </p:nvSpPr>
        <p:spPr bwMode="auto">
          <a:xfrm>
            <a:off x="2484438" y="981075"/>
            <a:ext cx="1871662" cy="360363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GB" altLang="en-US" sz="2400"/>
          </a:p>
        </p:txBody>
      </p:sp>
    </p:spTree>
    <p:extLst>
      <p:ext uri="{BB962C8B-B14F-4D97-AF65-F5344CB8AC3E}">
        <p14:creationId xmlns:p14="http://schemas.microsoft.com/office/powerpoint/2010/main" val="2211808103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Replication 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Increase Confidence</a:t>
            </a:r>
          </a:p>
          <a:p>
            <a:r>
              <a:rPr lang="en-GB" altLang="en-US"/>
              <a:t>Every stage replicated </a:t>
            </a:r>
          </a:p>
          <a:p>
            <a:pPr lvl="1"/>
            <a:r>
              <a:rPr lang="en-GB" altLang="en-US"/>
              <a:t>New batches of material</a:t>
            </a:r>
          </a:p>
          <a:p>
            <a:r>
              <a:rPr lang="en-GB" altLang="en-US"/>
              <a:t>Increased sample size</a:t>
            </a:r>
          </a:p>
        </p:txBody>
      </p:sp>
    </p:spTree>
    <p:extLst>
      <p:ext uri="{BB962C8B-B14F-4D97-AF65-F5344CB8AC3E}">
        <p14:creationId xmlns:p14="http://schemas.microsoft.com/office/powerpoint/2010/main" val="160596421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Qualitive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Interviews and focus groups </a:t>
            </a:r>
          </a:p>
          <a:p>
            <a:r>
              <a:rPr lang="en-GB" dirty="0"/>
              <a:t>Transcribe</a:t>
            </a:r>
          </a:p>
          <a:p>
            <a:r>
              <a:rPr lang="en-GB" dirty="0"/>
              <a:t>Identify themes</a:t>
            </a:r>
          </a:p>
          <a:p>
            <a:r>
              <a:rPr lang="en-GB" dirty="0"/>
              <a:t>Highlight range of data</a:t>
            </a:r>
          </a:p>
          <a:p>
            <a:r>
              <a:rPr lang="en-GB" dirty="0"/>
              <a:t>Look for meaning / cause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9592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Quantitate 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Collect &amp; Collate</a:t>
            </a:r>
          </a:p>
          <a:p>
            <a:r>
              <a:rPr lang="en-GB" altLang="en-US" dirty="0"/>
              <a:t>Tabulate</a:t>
            </a:r>
          </a:p>
          <a:p>
            <a:r>
              <a:rPr lang="en-GB" altLang="en-US" dirty="0"/>
              <a:t>Sort</a:t>
            </a:r>
          </a:p>
          <a:p>
            <a:r>
              <a:rPr lang="en-GB" altLang="en-US" dirty="0"/>
              <a:t>Describe</a:t>
            </a:r>
          </a:p>
          <a:p>
            <a:r>
              <a:rPr lang="en-GB" altLang="en-US" dirty="0"/>
              <a:t>Stats</a:t>
            </a:r>
          </a:p>
          <a:p>
            <a:r>
              <a:rPr lang="en-GB" altLang="en-US" dirty="0"/>
              <a:t>Use  of  Excel</a:t>
            </a:r>
          </a:p>
        </p:txBody>
      </p:sp>
    </p:spTree>
    <p:extLst>
      <p:ext uri="{BB962C8B-B14F-4D97-AF65-F5344CB8AC3E}">
        <p14:creationId xmlns:p14="http://schemas.microsoft.com/office/powerpoint/2010/main" val="27429632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Raw Data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altLang="en-US"/>
              <a:t>   6  5  2  4  6  3  2  1  4  5  </a:t>
            </a:r>
          </a:p>
          <a:p>
            <a:pPr marL="0" indent="0">
              <a:buFontTx/>
              <a:buNone/>
            </a:pPr>
            <a:r>
              <a:rPr lang="en-GB" altLang="en-US"/>
              <a:t>   6  2  6  4  1  6  3  5  6  2 </a:t>
            </a:r>
          </a:p>
          <a:p>
            <a:pPr marL="0" indent="0">
              <a:buFontTx/>
              <a:buNone/>
            </a:pPr>
            <a:r>
              <a:rPr lang="en-GB" altLang="en-US"/>
              <a:t>   1  5  6  4  6  3  5  6  2  6</a:t>
            </a:r>
          </a:p>
          <a:p>
            <a:pPr marL="0" indent="0">
              <a:buFontTx/>
              <a:buNone/>
            </a:pPr>
            <a:r>
              <a:rPr lang="en-GB" altLang="en-US"/>
              <a:t>   2  5  6  4  6  1  5  5  6  3</a:t>
            </a:r>
          </a:p>
          <a:p>
            <a:pPr marL="0" indent="0">
              <a:buFontTx/>
              <a:buNone/>
            </a:pPr>
            <a:r>
              <a:rPr lang="en-GB" altLang="en-US"/>
              <a:t>   4  6  5  2  6  5  3  4  6  1  </a:t>
            </a:r>
          </a:p>
          <a:p>
            <a:pPr marL="0" indent="0">
              <a:buFontTx/>
              <a:buNone/>
            </a:pPr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53336354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Frequency Distribution Table</a:t>
            </a:r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altLang="en-US" sz="2400"/>
              <a:t>Number	Frequency</a:t>
            </a:r>
          </a:p>
          <a:p>
            <a:pPr marL="0" indent="0">
              <a:buFontTx/>
              <a:buNone/>
            </a:pPr>
            <a:r>
              <a:rPr lang="en-GB" altLang="en-US" sz="2400"/>
              <a:t>     1		4</a:t>
            </a:r>
          </a:p>
          <a:p>
            <a:pPr marL="0" indent="0">
              <a:buFontTx/>
              <a:buNone/>
            </a:pPr>
            <a:r>
              <a:rPr lang="en-GB" altLang="en-US" sz="2400"/>
              <a:t>     2		6</a:t>
            </a:r>
          </a:p>
          <a:p>
            <a:pPr marL="0" indent="0">
              <a:buFontTx/>
              <a:buNone/>
            </a:pPr>
            <a:r>
              <a:rPr lang="en-GB" altLang="en-US" sz="2400"/>
              <a:t>     3		5</a:t>
            </a:r>
          </a:p>
          <a:p>
            <a:pPr marL="0" indent="0">
              <a:buFontTx/>
              <a:buNone/>
            </a:pPr>
            <a:r>
              <a:rPr lang="en-GB" altLang="en-US" sz="2400"/>
              <a:t>     4 		7</a:t>
            </a:r>
          </a:p>
          <a:p>
            <a:pPr marL="0" indent="0">
              <a:buFontTx/>
              <a:buNone/>
            </a:pPr>
            <a:r>
              <a:rPr lang="en-GB" altLang="en-US" sz="2400"/>
              <a:t>     5		10</a:t>
            </a:r>
          </a:p>
          <a:p>
            <a:pPr marL="0" indent="0">
              <a:buFontTx/>
              <a:buNone/>
            </a:pPr>
            <a:r>
              <a:rPr lang="en-GB" altLang="en-US" sz="2400"/>
              <a:t>     6		16</a:t>
            </a:r>
          </a:p>
        </p:txBody>
      </p:sp>
    </p:spTree>
    <p:extLst>
      <p:ext uri="{BB962C8B-B14F-4D97-AF65-F5344CB8AC3E}">
        <p14:creationId xmlns:p14="http://schemas.microsoft.com/office/powerpoint/2010/main" val="2946972665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Data Summary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altLang="en-US" sz="2800"/>
              <a:t>Frequency</a:t>
            </a:r>
          </a:p>
          <a:p>
            <a:pPr marL="0" indent="0">
              <a:buFontTx/>
              <a:buNone/>
            </a:pPr>
            <a:r>
              <a:rPr lang="en-GB" altLang="en-US" sz="2800"/>
              <a:t>Relative frequency</a:t>
            </a:r>
          </a:p>
          <a:p>
            <a:pPr marL="0" indent="0">
              <a:buFontTx/>
              <a:buNone/>
            </a:pPr>
            <a:endParaRPr lang="en-GB" altLang="en-US" sz="2800"/>
          </a:p>
          <a:p>
            <a:pPr marL="0" indent="0">
              <a:buFontTx/>
              <a:buNone/>
            </a:pPr>
            <a:r>
              <a:rPr lang="en-GB" altLang="en-US" sz="2800"/>
              <a:t>Average (Mean or Median)</a:t>
            </a:r>
          </a:p>
          <a:p>
            <a:pPr marL="0" indent="0">
              <a:buFontTx/>
              <a:buNone/>
            </a:pPr>
            <a:r>
              <a:rPr lang="en-GB" altLang="en-US" sz="2800"/>
              <a:t>Standard Deviation or inter-quartile range</a:t>
            </a:r>
          </a:p>
          <a:p>
            <a:pPr marL="0" indent="0">
              <a:buFontTx/>
              <a:buNone/>
            </a:pPr>
            <a:r>
              <a:rPr lang="en-GB" altLang="en-US" sz="2800"/>
              <a:t>Population and Sample</a:t>
            </a:r>
          </a:p>
        </p:txBody>
      </p:sp>
    </p:spTree>
    <p:extLst>
      <p:ext uri="{BB962C8B-B14F-4D97-AF65-F5344CB8AC3E}">
        <p14:creationId xmlns:p14="http://schemas.microsoft.com/office/powerpoint/2010/main" val="1819591620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Initial Analysis 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Present Data </a:t>
            </a:r>
          </a:p>
          <a:p>
            <a:pPr lvl="1"/>
            <a:r>
              <a:rPr lang="en-GB" altLang="en-US"/>
              <a:t>Bar charts / histograms</a:t>
            </a:r>
          </a:p>
          <a:p>
            <a:pPr lvl="1"/>
            <a:r>
              <a:rPr lang="en-GB" altLang="en-US"/>
              <a:t>Cross tabulations  </a:t>
            </a:r>
          </a:p>
          <a:p>
            <a:pPr lvl="1"/>
            <a:r>
              <a:rPr lang="en-GB" altLang="en-US"/>
              <a:t>Scatter charts</a:t>
            </a:r>
          </a:p>
        </p:txBody>
      </p:sp>
    </p:spTree>
    <p:extLst>
      <p:ext uri="{BB962C8B-B14F-4D97-AF65-F5344CB8AC3E}">
        <p14:creationId xmlns:p14="http://schemas.microsoft.com/office/powerpoint/2010/main" val="3613330058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alt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043608" y="2209800"/>
          <a:ext cx="6696744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3142825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Cross Tabulations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altLang="en-US" sz="3600"/>
              <a:t>Gender		Cooks 	Don’t cook</a:t>
            </a:r>
          </a:p>
          <a:p>
            <a:pPr marL="0" indent="0">
              <a:buFontTx/>
              <a:buNone/>
            </a:pPr>
            <a:r>
              <a:rPr lang="en-GB" altLang="en-US" sz="3600"/>
              <a:t>M			12			8</a:t>
            </a:r>
          </a:p>
          <a:p>
            <a:pPr marL="0" indent="0">
              <a:buFontTx/>
              <a:buNone/>
            </a:pPr>
            <a:r>
              <a:rPr lang="en-GB" altLang="en-US" sz="3600"/>
              <a:t>F			48			80</a:t>
            </a:r>
          </a:p>
          <a:p>
            <a:pPr marL="0" indent="0">
              <a:buFontTx/>
              <a:buNone/>
            </a:pPr>
            <a:endParaRPr lang="en-GB" altLang="en-US" sz="3600"/>
          </a:p>
        </p:txBody>
      </p:sp>
    </p:spTree>
    <p:extLst>
      <p:ext uri="{BB962C8B-B14F-4D97-AF65-F5344CB8AC3E}">
        <p14:creationId xmlns:p14="http://schemas.microsoft.com/office/powerpoint/2010/main" val="1950395982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Linear Relationships</a:t>
            </a:r>
          </a:p>
        </p:txBody>
      </p:sp>
      <p:graphicFrame>
        <p:nvGraphicFramePr>
          <p:cNvPr id="33795" name="Content Placeholder 3"/>
          <p:cNvGraphicFramePr>
            <a:graphicFrameLocks noGrp="1"/>
          </p:cNvGraphicFramePr>
          <p:nvPr>
            <p:ph idx="1"/>
          </p:nvPr>
        </p:nvGraphicFramePr>
        <p:xfrm>
          <a:off x="635000" y="2159000"/>
          <a:ext cx="7874000" cy="375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7876715" imgH="3761558" progId="Excel.Chart.8">
                  <p:embed/>
                </p:oleObj>
              </mc:Choice>
              <mc:Fallback>
                <p:oleObj name="Chart" r:id="rId2" imgW="7876715" imgH="3761558" progId="Excel.Chart.8">
                  <p:embed/>
                  <p:pic>
                    <p:nvPicPr>
                      <p:cNvPr id="33795" name="Content Placeholder 3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5000" y="2159000"/>
                        <a:ext cx="7874000" cy="375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811210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KISS</a:t>
            </a:r>
          </a:p>
        </p:txBody>
      </p:sp>
      <p:pic>
        <p:nvPicPr>
          <p:cNvPr id="9219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7703" y="2092325"/>
            <a:ext cx="5531321" cy="3681422"/>
          </a:xfrm>
        </p:spPr>
      </p:pic>
    </p:spTree>
    <p:extLst>
      <p:ext uri="{BB962C8B-B14F-4D97-AF65-F5344CB8AC3E}">
        <p14:creationId xmlns:p14="http://schemas.microsoft.com/office/powerpoint/2010/main" val="2111998029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Expodential </a:t>
            </a:r>
          </a:p>
        </p:txBody>
      </p:sp>
      <p:graphicFrame>
        <p:nvGraphicFramePr>
          <p:cNvPr id="34819" name="Content Placeholder 3"/>
          <p:cNvGraphicFramePr>
            <a:graphicFrameLocks noGrp="1"/>
          </p:cNvGraphicFramePr>
          <p:nvPr>
            <p:ph idx="1"/>
          </p:nvPr>
        </p:nvGraphicFramePr>
        <p:xfrm>
          <a:off x="635000" y="2159000"/>
          <a:ext cx="7874000" cy="375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7876715" imgH="3761558" progId="Excel.Chart.8">
                  <p:embed/>
                </p:oleObj>
              </mc:Choice>
              <mc:Fallback>
                <p:oleObj name="Chart" r:id="rId2" imgW="7876715" imgH="3761558" progId="Excel.Chart.8">
                  <p:embed/>
                  <p:pic>
                    <p:nvPicPr>
                      <p:cNvPr id="34819" name="Content Placeholder 3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5000" y="2159000"/>
                        <a:ext cx="7874000" cy="375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3744967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Discarding Data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Identify errors in collection</a:t>
            </a:r>
          </a:p>
          <a:p>
            <a:r>
              <a:rPr lang="en-GB" altLang="en-US"/>
              <a:t>Clearly linked to specific identified errors</a:t>
            </a:r>
          </a:p>
          <a:p>
            <a:endParaRPr lang="en-GB" altLang="en-US"/>
          </a:p>
          <a:p>
            <a:r>
              <a:rPr lang="en-GB" altLang="en-US"/>
              <a:t>Discarding data based on results</a:t>
            </a:r>
          </a:p>
        </p:txBody>
      </p:sp>
    </p:spTree>
    <p:extLst>
      <p:ext uri="{BB962C8B-B14F-4D97-AF65-F5344CB8AC3E}">
        <p14:creationId xmlns:p14="http://schemas.microsoft.com/office/powerpoint/2010/main" val="1031304520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Discarding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4</a:t>
            </a:r>
          </a:p>
          <a:p>
            <a:r>
              <a:rPr lang="en-GB" dirty="0"/>
              <a:t>10</a:t>
            </a:r>
          </a:p>
          <a:p>
            <a:r>
              <a:rPr lang="en-GB" dirty="0"/>
              <a:t>10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954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2 out of 3 – ain’t bad?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827088" y="1989138"/>
          <a:ext cx="7056435" cy="3876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2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2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12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12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112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S1</a:t>
                      </a:r>
                    </a:p>
                  </a:txBody>
                  <a:tcPr marL="91436" marR="9143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S2</a:t>
                      </a:r>
                    </a:p>
                  </a:txBody>
                  <a:tcPr marL="91436" marR="9143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S3</a:t>
                      </a:r>
                    </a:p>
                  </a:txBody>
                  <a:tcPr marL="91436" marR="9143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Ave (3)</a:t>
                      </a:r>
                    </a:p>
                  </a:txBody>
                  <a:tcPr marL="91436" marR="9143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Ave (2/3)</a:t>
                      </a:r>
                    </a:p>
                  </a:txBody>
                  <a:tcPr marL="91436" marR="9143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latin typeface="Arial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solidFill>
                            <a:srgbClr val="00B050"/>
                          </a:solidFill>
                          <a:latin typeface="Arial"/>
                        </a:rPr>
                        <a:t>8.0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>
                          <a:latin typeface="Arial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latin typeface="Arial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latin typeface="Arial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7.3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solidFill>
                            <a:srgbClr val="00B050"/>
                          </a:solidFill>
                          <a:latin typeface="Arial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latin typeface="Arial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>
                          <a:solidFill>
                            <a:srgbClr val="00B050"/>
                          </a:solidFill>
                          <a:latin typeface="Arial"/>
                        </a:rPr>
                        <a:t>3.3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latin typeface="Arial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>
                          <a:solidFill>
                            <a:srgbClr val="00B050"/>
                          </a:solidFill>
                          <a:latin typeface="Arial"/>
                        </a:rPr>
                        <a:t>5.3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3.5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latin typeface="Arial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>
                          <a:latin typeface="Arial"/>
                        </a:rPr>
                        <a:t>8.0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latin typeface="Arial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latin typeface="Arial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>
                          <a:latin typeface="Arial"/>
                        </a:rPr>
                        <a:t>6.0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latin typeface="Arial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>
                          <a:solidFill>
                            <a:srgbClr val="00B050"/>
                          </a:solidFill>
                          <a:latin typeface="Arial"/>
                        </a:rPr>
                        <a:t>7.3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9.5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latin typeface="Arial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latin typeface="Arial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>
                          <a:solidFill>
                            <a:srgbClr val="00B050"/>
                          </a:solidFill>
                          <a:latin typeface="Arial"/>
                        </a:rPr>
                        <a:t>5.7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latin typeface="Arial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latin typeface="Arial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solidFill>
                            <a:srgbClr val="00B050"/>
                          </a:solidFill>
                          <a:latin typeface="Arial"/>
                        </a:rPr>
                        <a:t>6.3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8.5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109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>
                          <a:latin typeface="Arial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latin typeface="Arial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latin typeface="Arial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5.7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i="0" u="none" strike="noStrike" dirty="0">
                          <a:latin typeface="Arial"/>
                        </a:rPr>
                        <a:t>6.5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123778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Summary</a:t>
            </a: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Plan data analysis at experimental design stage</a:t>
            </a:r>
          </a:p>
          <a:p>
            <a:r>
              <a:rPr lang="en-GB" altLang="en-US"/>
              <a:t>Discard data with extreme care</a:t>
            </a:r>
          </a:p>
          <a:p>
            <a:r>
              <a:rPr lang="en-GB" altLang="en-US"/>
              <a:t>Organise and summarise data</a:t>
            </a:r>
          </a:p>
          <a:p>
            <a:r>
              <a:rPr lang="en-GB" altLang="en-US"/>
              <a:t>Plot and tabulate</a:t>
            </a:r>
          </a:p>
          <a:p>
            <a:r>
              <a:rPr lang="en-GB" altLang="en-US"/>
              <a:t>Explain what the data means</a:t>
            </a:r>
          </a:p>
          <a:p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11799076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KISS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Kelly Johnson (</a:t>
            </a:r>
            <a:r>
              <a:rPr lang="en-GB" altLang="en-US" dirty="0" err="1"/>
              <a:t>Lockhead</a:t>
            </a:r>
            <a:r>
              <a:rPr lang="en-GB" altLang="en-US" dirty="0"/>
              <a:t> </a:t>
            </a:r>
            <a:r>
              <a:rPr lang="en-GB" altLang="en-US" dirty="0" err="1"/>
              <a:t>Matrin</a:t>
            </a:r>
            <a:r>
              <a:rPr lang="en-GB" altLang="en-US" dirty="0"/>
              <a:t>)</a:t>
            </a:r>
          </a:p>
          <a:p>
            <a:pPr lvl="1"/>
            <a:r>
              <a:rPr lang="en-GB" altLang="en-US" dirty="0"/>
              <a:t>Keep</a:t>
            </a:r>
          </a:p>
          <a:p>
            <a:pPr lvl="1"/>
            <a:r>
              <a:rPr lang="en-GB" altLang="en-US" dirty="0"/>
              <a:t>It</a:t>
            </a:r>
          </a:p>
          <a:p>
            <a:pPr lvl="1"/>
            <a:r>
              <a:rPr lang="en-GB" altLang="en-US" dirty="0"/>
              <a:t>Simple</a:t>
            </a:r>
          </a:p>
          <a:p>
            <a:pPr lvl="1"/>
            <a:r>
              <a:rPr lang="en-GB" altLang="en-US" dirty="0"/>
              <a:t>Stupid</a:t>
            </a:r>
          </a:p>
        </p:txBody>
      </p:sp>
    </p:spTree>
    <p:extLst>
      <p:ext uri="{BB962C8B-B14F-4D97-AF65-F5344CB8AC3E}">
        <p14:creationId xmlns:p14="http://schemas.microsoft.com/office/powerpoint/2010/main" val="130173955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Leonardo da Vinci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685800" y="2209800"/>
            <a:ext cx="3309938" cy="3657600"/>
          </a:xfrm>
        </p:spPr>
        <p:txBody>
          <a:bodyPr/>
          <a:lstStyle/>
          <a:p>
            <a:r>
              <a:rPr lang="en-GB" altLang="en-US"/>
              <a:t>Simplicity is the ultimate sophistication </a:t>
            </a:r>
          </a:p>
        </p:txBody>
      </p:sp>
      <p:pic>
        <p:nvPicPr>
          <p:cNvPr id="1126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057400"/>
            <a:ext cx="3649662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272085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Experimental Design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000" b="1"/>
              <a:t>Specific Objectives</a:t>
            </a:r>
          </a:p>
          <a:p>
            <a:pPr lvl="1"/>
            <a:r>
              <a:rPr lang="en-GB" altLang="en-US" sz="2000"/>
              <a:t>Not a fishing trip to see what can be found</a:t>
            </a:r>
          </a:p>
          <a:p>
            <a:pPr lvl="1"/>
            <a:r>
              <a:rPr lang="en-GB" altLang="en-US" sz="2000"/>
              <a:t>Supported by theory </a:t>
            </a:r>
          </a:p>
          <a:p>
            <a:r>
              <a:rPr lang="en-GB" altLang="en-US" sz="2000" b="1"/>
              <a:t>Data Types Collected</a:t>
            </a:r>
          </a:p>
          <a:p>
            <a:pPr lvl="1"/>
            <a:r>
              <a:rPr lang="en-GB" altLang="en-US" sz="2000"/>
              <a:t>Parametric and non-parametric </a:t>
            </a:r>
          </a:p>
          <a:p>
            <a:r>
              <a:rPr lang="en-GB" altLang="en-US" sz="2000" b="1"/>
              <a:t>Sample size</a:t>
            </a:r>
          </a:p>
          <a:p>
            <a:pPr lvl="1"/>
            <a:r>
              <a:rPr lang="en-GB" altLang="en-US" sz="2000"/>
              <a:t>Depends on sample variability </a:t>
            </a:r>
          </a:p>
          <a:p>
            <a:r>
              <a:rPr lang="en-GB" altLang="en-US" sz="2000" b="1"/>
              <a:t>Relationships</a:t>
            </a:r>
          </a:p>
          <a:p>
            <a:pPr lvl="1"/>
            <a:r>
              <a:rPr lang="en-GB" altLang="en-US" sz="2000"/>
              <a:t>Differences </a:t>
            </a:r>
          </a:p>
          <a:p>
            <a:pPr lvl="1"/>
            <a:r>
              <a:rPr lang="en-GB" altLang="en-US" sz="2000"/>
              <a:t>Dose response</a:t>
            </a:r>
          </a:p>
        </p:txBody>
      </p:sp>
    </p:spTree>
    <p:extLst>
      <p:ext uri="{BB962C8B-B14F-4D97-AF65-F5344CB8AC3E}">
        <p14:creationId xmlns:p14="http://schemas.microsoft.com/office/powerpoint/2010/main" val="297927890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Data Analysis 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4400"/>
              <a:t>Qualitative data</a:t>
            </a:r>
          </a:p>
          <a:p>
            <a:r>
              <a:rPr lang="en-GB" altLang="en-US" sz="4400"/>
              <a:t>Quantitate data</a:t>
            </a:r>
          </a:p>
          <a:p>
            <a:r>
              <a:rPr lang="en-GB" altLang="en-US" sz="4400"/>
              <a:t>Mixed methods </a:t>
            </a:r>
          </a:p>
        </p:txBody>
      </p:sp>
    </p:spTree>
    <p:extLst>
      <p:ext uri="{BB962C8B-B14F-4D97-AF65-F5344CB8AC3E}">
        <p14:creationId xmlns:p14="http://schemas.microsoft.com/office/powerpoint/2010/main" val="319512433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Collect required data </a:t>
            </a:r>
          </a:p>
          <a:p>
            <a:r>
              <a:rPr lang="en-GB" dirty="0"/>
              <a:t>Organise</a:t>
            </a:r>
          </a:p>
          <a:p>
            <a:r>
              <a:rPr lang="en-GB" dirty="0"/>
              <a:t>Summarise</a:t>
            </a:r>
          </a:p>
          <a:p>
            <a:r>
              <a:rPr lang="en-GB" dirty="0"/>
              <a:t>Plot and tabulate</a:t>
            </a:r>
          </a:p>
          <a:p>
            <a:r>
              <a:rPr lang="en-GB" dirty="0"/>
              <a:t>Determine confidence</a:t>
            </a:r>
          </a:p>
          <a:p>
            <a:r>
              <a:rPr lang="en-GB" dirty="0"/>
              <a:t>Describe what it means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920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or Less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601E-0DED-446F-AC3B-8484F01C3BFF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85800" y="3501008"/>
            <a:ext cx="7772400" cy="2304256"/>
          </a:xfrm>
        </p:spPr>
        <p:txBody>
          <a:bodyPr/>
          <a:lstStyle/>
          <a:p>
            <a:r>
              <a:rPr lang="en-GB" dirty="0"/>
              <a:t>Take away messages</a:t>
            </a:r>
          </a:p>
        </p:txBody>
      </p:sp>
      <p:pic>
        <p:nvPicPr>
          <p:cNvPr id="8" name="MoreOrLessBehindTheStats-20160311-WSMoreOrLessCanWeTrustFoodSurvey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63888" y="1943398"/>
            <a:ext cx="1671613" cy="167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50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57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Default Design 1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  <a:fontScheme name="Default Design">
    <a:majorFont>
      <a:latin typeface="Times New Roman"/>
      <a:ea typeface=""/>
      <a:cs typeface=""/>
    </a:majorFont>
    <a:minorFont>
      <a:latin typeface="Times New Roman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3477</TotalTime>
  <Words>502</Words>
  <Application>Microsoft Office PowerPoint</Application>
  <PresentationFormat>On-screen Show (4:3)</PresentationFormat>
  <Paragraphs>211</Paragraphs>
  <Slides>34</Slides>
  <Notes>2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Times New Roman</vt:lpstr>
      <vt:lpstr>Default Design</vt:lpstr>
      <vt:lpstr>Custom Design</vt:lpstr>
      <vt:lpstr>Chart</vt:lpstr>
      <vt:lpstr>Data Analysis </vt:lpstr>
      <vt:lpstr>Solo Taxonomy </vt:lpstr>
      <vt:lpstr>KISS</vt:lpstr>
      <vt:lpstr>KISS</vt:lpstr>
      <vt:lpstr>Leonardo da Vinci</vt:lpstr>
      <vt:lpstr>Experimental Design</vt:lpstr>
      <vt:lpstr>Data Analysis </vt:lpstr>
      <vt:lpstr>Data Analysis</vt:lpstr>
      <vt:lpstr>More or Less</vt:lpstr>
      <vt:lpstr>Data Quality</vt:lpstr>
      <vt:lpstr>Correlation </vt:lpstr>
      <vt:lpstr>Correlation </vt:lpstr>
      <vt:lpstr>Correlation</vt:lpstr>
      <vt:lpstr>Demographics</vt:lpstr>
      <vt:lpstr>Confidence</vt:lpstr>
      <vt:lpstr>Data Types</vt:lpstr>
      <vt:lpstr>Data Types</vt:lpstr>
      <vt:lpstr>Sample size</vt:lpstr>
      <vt:lpstr>Repeatability</vt:lpstr>
      <vt:lpstr>Replication </vt:lpstr>
      <vt:lpstr>Qualitive </vt:lpstr>
      <vt:lpstr>Quantitate </vt:lpstr>
      <vt:lpstr>Raw Data</vt:lpstr>
      <vt:lpstr>Frequency Distribution Table</vt:lpstr>
      <vt:lpstr>Data Summary</vt:lpstr>
      <vt:lpstr>Initial Analysis </vt:lpstr>
      <vt:lpstr>PowerPoint Presentation</vt:lpstr>
      <vt:lpstr>Cross Tabulations</vt:lpstr>
      <vt:lpstr>Linear Relationships</vt:lpstr>
      <vt:lpstr>Expodential </vt:lpstr>
      <vt:lpstr>Discarding Data</vt:lpstr>
      <vt:lpstr>Discarding data</vt:lpstr>
      <vt:lpstr>2 out of 3 – ain’t bad?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T Duffy</dc:creator>
  <cp:lastModifiedBy>tony duffy</cp:lastModifiedBy>
  <cp:revision>130</cp:revision>
  <cp:lastPrinted>2020-01-21T20:52:12Z</cp:lastPrinted>
  <dcterms:created xsi:type="dcterms:W3CDTF">1996-09-30T18:28:10Z</dcterms:created>
  <dcterms:modified xsi:type="dcterms:W3CDTF">2023-10-12T15:08:45Z</dcterms:modified>
</cp:coreProperties>
</file>

<file path=docProps/thumbnail.jpeg>
</file>